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95" r:id="rId1"/>
    <p:sldMasterId id="2147485327" r:id="rId2"/>
    <p:sldMasterId id="2147485339" r:id="rId3"/>
    <p:sldMasterId id="2147485387" r:id="rId4"/>
    <p:sldMasterId id="2147485399" r:id="rId5"/>
    <p:sldMasterId id="2147485315" r:id="rId6"/>
    <p:sldMasterId id="2147485423" r:id="rId7"/>
    <p:sldMasterId id="2147485411" r:id="rId8"/>
    <p:sldMasterId id="2147485363" r:id="rId9"/>
    <p:sldMasterId id="2147485375" r:id="rId10"/>
  </p:sldMasterIdLst>
  <p:notesMasterIdLst>
    <p:notesMasterId r:id="rId22"/>
  </p:notesMasterIdLst>
  <p:handoutMasterIdLst>
    <p:handoutMasterId r:id="rId23"/>
  </p:handoutMasterIdLst>
  <p:sldIdLst>
    <p:sldId id="1624" r:id="rId11"/>
    <p:sldId id="2189" r:id="rId12"/>
    <p:sldId id="2650" r:id="rId13"/>
    <p:sldId id="2651" r:id="rId14"/>
    <p:sldId id="2192" r:id="rId15"/>
    <p:sldId id="2224" r:id="rId16"/>
    <p:sldId id="2587" r:id="rId17"/>
    <p:sldId id="2554" r:id="rId18"/>
    <p:sldId id="2648" r:id="rId19"/>
    <p:sldId id="1133" r:id="rId20"/>
    <p:sldId id="1273" r:id="rId21"/>
  </p:sldIdLst>
  <p:sldSz cx="12192000" cy="6858000"/>
  <p:notesSz cx="6797675" cy="987425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g2" initials="d" lastIdx="6" clrIdx="0">
    <p:extLst>
      <p:ext uri="{19B8F6BF-5375-455C-9EA6-DF929625EA0E}">
        <p15:presenceInfo xmlns:p15="http://schemas.microsoft.com/office/powerpoint/2012/main" userId="dg2" providerId="None"/>
      </p:ext>
    </p:extLst>
  </p:cmAuthor>
  <p:cmAuthor id="2" name="cleuton" initials="c" lastIdx="1" clrIdx="1">
    <p:extLst>
      <p:ext uri="{19B8F6BF-5375-455C-9EA6-DF929625EA0E}">
        <p15:presenceInfo xmlns:p15="http://schemas.microsoft.com/office/powerpoint/2012/main" userId="S-1-5-21-2453675563-2218119207-541361065-1286" providerId="AD"/>
      </p:ext>
    </p:extLst>
  </p:cmAuthor>
  <p:cmAuthor id="3" name="AFRANIO" initials="A" lastIdx="1" clrIdx="2">
    <p:extLst>
      <p:ext uri="{19B8F6BF-5375-455C-9EA6-DF929625EA0E}">
        <p15:presenceInfo xmlns:p15="http://schemas.microsoft.com/office/powerpoint/2012/main" userId="S-1-5-21-2453675563-2218119207-541361065-1236" providerId="AD"/>
      </p:ext>
    </p:extLst>
  </p:cmAuthor>
  <p:cmAuthor id="4" name="Duilio Moraes" initials="DM" lastIdx="1" clrIdx="3">
    <p:extLst>
      <p:ext uri="{19B8F6BF-5375-455C-9EA6-DF929625EA0E}">
        <p15:presenceInfo xmlns:p15="http://schemas.microsoft.com/office/powerpoint/2012/main" userId="S::duiliomoraes@AFSoaresMarketingePesquisas.onmicrosoft.com::c96fb7e4-9ac1-453a-a8b4-e211b6dc21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BA9E5"/>
    <a:srgbClr val="B8E08C"/>
    <a:srgbClr val="B7ECFF"/>
    <a:srgbClr val="33CCFF"/>
    <a:srgbClr val="FF0000"/>
    <a:srgbClr val="D9D381"/>
    <a:srgbClr val="006600"/>
    <a:srgbClr val="FF99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Estilo Médio 3 - Ênfas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Ênfas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2" autoAdjust="0"/>
    <p:restoredTop sz="94364" autoAdjust="0"/>
  </p:normalViewPr>
  <p:slideViewPr>
    <p:cSldViewPr snapToGrid="0" showGuides="1">
      <p:cViewPr varScale="1">
        <p:scale>
          <a:sx n="74" d="100"/>
          <a:sy n="74" d="100"/>
        </p:scale>
        <p:origin x="36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26"/>
    </p:cViewPr>
  </p:sorterViewPr>
  <p:notesViewPr>
    <p:cSldViewPr snapToGrid="0" showGuides="1">
      <p:cViewPr>
        <p:scale>
          <a:sx n="190" d="100"/>
          <a:sy n="190" d="100"/>
        </p:scale>
        <p:origin x="930" y="-936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26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90" y="0"/>
            <a:ext cx="2946400" cy="494266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pPr>
              <a:defRPr/>
            </a:pPr>
            <a:fld id="{6CBAB364-402F-480D-BE8C-761C9AE0DD6E}" type="datetimeFigureOut">
              <a:rPr lang="pt-BR"/>
              <a:pPr>
                <a:defRPr/>
              </a:pPr>
              <a:t>27/10/2024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408"/>
            <a:ext cx="2946400" cy="49426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90" y="9378408"/>
            <a:ext cx="2946400" cy="494265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E6BDC53B-D012-48A9-BA75-40A0ECB273E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648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90" y="0"/>
            <a:ext cx="2946400" cy="4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689997"/>
            <a:ext cx="5438775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08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90" y="9378408"/>
            <a:ext cx="2946400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4" tIns="45712" rIns="91424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F112411-D138-48C1-BB21-7E6DE0CDBC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134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AD1368-8B5E-424A-A2BE-7A2BF13AA050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50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34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8394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07254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42904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45065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9599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589311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61675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5232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108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7769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54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92584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B3EF2-9353-4AC9-9B43-E2A3178F1BC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422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279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4338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76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231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2283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8392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786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125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714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402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614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E82AA-9E3E-40ED-80A5-901F411DA95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190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28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39934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7645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902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9869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5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53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02652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9295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96827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33746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35C68-5206-4EFC-84B1-C666BCB2D07E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8795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816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83301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2966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306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126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241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793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1304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74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977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633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27993-C1D1-45A1-BC11-015E116422B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187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8101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9048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2077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1619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681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73126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9492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31993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220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37424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1436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C0D31-C9FE-4DC6-AB6F-EAD3C7B7D95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3016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29075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05147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1781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29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240760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24174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37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5879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248105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0945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5060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4E70A-DB42-42A4-B6F4-089ABD7D516B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96728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9052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29186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417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0076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66347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49437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42626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68569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459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6275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61683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8C4F8-A316-4021-B38E-BEE5270150E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8074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24657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7440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56068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09136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9860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93898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03714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09014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608396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10970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87808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0DA98-D419-4B24-B8B1-79242011D0A1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86187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1399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4977A-1324-4EC2-96CC-126F8300C43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581532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59132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92088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696438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31661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43341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3473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79372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0676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935634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E34C9-423B-47D6-B461-6BD43E3FD28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29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hyperlink" Target="mailto:contato@actionpesquisas.com.br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4977A-1324-4EC2-96CC-126F8300C43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527B3-DDD0-4C71-A385-F529F85FFF95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Espaço Reservado para Imagem 4" descr="Espaço Reservado para Imagem 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" descr="Imagem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206" y="5537755"/>
            <a:ext cx="2617789" cy="10151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37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6" r:id="rId1"/>
    <p:sldLayoutId id="2147485197" r:id="rId2"/>
    <p:sldLayoutId id="2147485198" r:id="rId3"/>
    <p:sldLayoutId id="2147485199" r:id="rId4"/>
    <p:sldLayoutId id="2147485200" r:id="rId5"/>
    <p:sldLayoutId id="2147485201" r:id="rId6"/>
    <p:sldLayoutId id="2147485202" r:id="rId7"/>
    <p:sldLayoutId id="2147485203" r:id="rId8"/>
    <p:sldLayoutId id="2147485204" r:id="rId9"/>
    <p:sldLayoutId id="2147485205" r:id="rId10"/>
    <p:sldLayoutId id="21474852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296"/>
          <a:stretch/>
        </p:blipFill>
        <p:spPr>
          <a:xfrm>
            <a:off x="707136" y="-83128"/>
            <a:ext cx="5438103" cy="221569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B3EF2-9353-4AC9-9B43-E2A3178F1BC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1060B-E3AB-4964-9669-C3EE1F87B81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extBox 77"/>
          <p:cNvSpPr txBox="1"/>
          <p:nvPr userDrawn="1"/>
        </p:nvSpPr>
        <p:spPr>
          <a:xfrm>
            <a:off x="679481" y="4921078"/>
            <a:ext cx="3305592" cy="1354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200">
                <a:solidFill>
                  <a:srgbClr val="535353"/>
                </a:solidFill>
              </a:defRPr>
            </a:pPr>
            <a:r>
              <a:rPr dirty="0" err="1"/>
              <a:t>www.</a:t>
            </a:r>
            <a:r>
              <a:rPr dirty="0" err="1">
                <a:latin typeface="Poppins Bold"/>
                <a:ea typeface="Poppins Bold"/>
                <a:cs typeface="Poppins Bold"/>
                <a:sym typeface="Poppins Bold"/>
              </a:rPr>
              <a:t>actionpesquisas</a:t>
            </a:r>
            <a:r>
              <a:rPr dirty="0" err="1"/>
              <a:t>.com.br</a:t>
            </a:r>
            <a:endParaRPr dirty="0">
              <a:latin typeface="Poppins Bold"/>
              <a:ea typeface="Poppins Bold"/>
              <a:cs typeface="Poppins Bold"/>
              <a:sym typeface="Poppins Bold"/>
            </a:endParaRPr>
          </a:p>
          <a:p>
            <a:pPr defTabSz="457200">
              <a:defRPr sz="1200">
                <a:solidFill>
                  <a:srgbClr val="535353"/>
                </a:solidFill>
              </a:defRPr>
            </a:pPr>
            <a:endParaRPr dirty="0">
              <a:latin typeface="Poppins Bold"/>
              <a:ea typeface="Poppins Bold"/>
              <a:cs typeface="Poppins Bold"/>
              <a:sym typeface="Poppins Bold"/>
            </a:endParaRPr>
          </a:p>
          <a:p>
            <a:pPr defTabSz="457200">
              <a:spcBef>
                <a:spcPts val="300"/>
              </a:spcBef>
              <a:defRPr sz="1200">
                <a:solidFill>
                  <a:srgbClr val="535353"/>
                </a:solidFill>
              </a:defRPr>
            </a:pPr>
            <a:r>
              <a:rPr dirty="0" err="1"/>
              <a:t>Rua</a:t>
            </a:r>
            <a:r>
              <a:rPr dirty="0"/>
              <a:t> João Alfredo, 481 - São Geraldo</a:t>
            </a:r>
          </a:p>
          <a:p>
            <a:pPr defTabSz="457200">
              <a:spcBef>
                <a:spcPts val="300"/>
              </a:spcBef>
              <a:defRPr sz="1200">
                <a:solidFill>
                  <a:srgbClr val="535353"/>
                </a:solidFill>
              </a:defRPr>
            </a:pPr>
            <a:r>
              <a:rPr dirty="0"/>
              <a:t>Manaus - Amazonas</a:t>
            </a:r>
          </a:p>
          <a:p>
            <a:pPr defTabSz="457200">
              <a:spcBef>
                <a:spcPts val="300"/>
              </a:spcBef>
              <a:defRPr sz="1200">
                <a:solidFill>
                  <a:srgbClr val="535353"/>
                </a:solidFill>
              </a:defRPr>
            </a:pPr>
            <a:r>
              <a:rPr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14"/>
              </a:rPr>
              <a:t>contato@actionpesquisas.com.br</a:t>
            </a:r>
          </a:p>
          <a:p>
            <a:pPr defTabSz="457200">
              <a:spcBef>
                <a:spcPts val="300"/>
              </a:spcBef>
              <a:defRPr sz="1200">
                <a:solidFill>
                  <a:srgbClr val="535353"/>
                </a:solidFill>
              </a:defRPr>
            </a:pPr>
            <a:r>
              <a:rPr dirty="0"/>
              <a:t>92 3234-2454 | 2127-0850</a:t>
            </a:r>
          </a:p>
        </p:txBody>
      </p:sp>
      <p:grpSp>
        <p:nvGrpSpPr>
          <p:cNvPr id="11" name="Grupo"/>
          <p:cNvGrpSpPr/>
          <p:nvPr userDrawn="1"/>
        </p:nvGrpSpPr>
        <p:grpSpPr>
          <a:xfrm>
            <a:off x="1444902" y="2956184"/>
            <a:ext cx="9759400" cy="1589874"/>
            <a:chOff x="0" y="0"/>
            <a:chExt cx="9759399" cy="1589872"/>
          </a:xfrm>
        </p:grpSpPr>
        <p:pic>
          <p:nvPicPr>
            <p:cNvPr id="12" name="Imagem" descr="Imagem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099946" cy="158987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" name="TextBox 77"/>
            <p:cNvSpPr txBox="1"/>
            <p:nvPr/>
          </p:nvSpPr>
          <p:spPr>
            <a:xfrm>
              <a:off x="5899930" y="383208"/>
              <a:ext cx="3859470" cy="8234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defTabSz="457200">
                <a:lnSpc>
                  <a:spcPct val="80000"/>
                </a:lnSpc>
                <a:defRPr sz="220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rPr dirty="0" err="1"/>
                <a:t>Transformando</a:t>
              </a:r>
              <a:endParaRPr dirty="0"/>
            </a:p>
            <a:p>
              <a:pPr defTabSz="457200">
                <a:lnSpc>
                  <a:spcPct val="80000"/>
                </a:lnSpc>
                <a:defRPr sz="2200">
                  <a:solidFill>
                    <a:srgbClr val="000000"/>
                  </a:solidFill>
                  <a:latin typeface="Poppins Light"/>
                  <a:ea typeface="Poppins Light"/>
                  <a:cs typeface="Poppins Light"/>
                  <a:sym typeface="Poppins Light"/>
                </a:defRPr>
              </a:pPr>
              <a:r>
                <a:rPr dirty="0" err="1"/>
                <a:t>informação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decisão</a:t>
              </a:r>
              <a:endParaRPr dirty="0"/>
            </a:p>
          </p:txBody>
        </p:sp>
        <p:sp>
          <p:nvSpPr>
            <p:cNvPr id="14" name="Retângulo"/>
            <p:cNvSpPr/>
            <p:nvPr/>
          </p:nvSpPr>
          <p:spPr>
            <a:xfrm>
              <a:off x="4989148" y="159940"/>
              <a:ext cx="21750" cy="1270001"/>
            </a:xfrm>
            <a:prstGeom prst="rect">
              <a:avLst/>
            </a:prstGeom>
            <a:solidFill>
              <a:srgbClr val="C1353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</p:grpSp>
      <p:pic>
        <p:nvPicPr>
          <p:cNvPr id="16" name="Imagem 15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462"/>
          <a:stretch/>
        </p:blipFill>
        <p:spPr>
          <a:xfrm>
            <a:off x="6372898" y="5224103"/>
            <a:ext cx="5438103" cy="174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1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6" r:id="rId1"/>
    <p:sldLayoutId id="2147485377" r:id="rId2"/>
    <p:sldLayoutId id="2147485378" r:id="rId3"/>
    <p:sldLayoutId id="2147485379" r:id="rId4"/>
    <p:sldLayoutId id="2147485380" r:id="rId5"/>
    <p:sldLayoutId id="2147485381" r:id="rId6"/>
    <p:sldLayoutId id="2147485382" r:id="rId7"/>
    <p:sldLayoutId id="2147485383" r:id="rId8"/>
    <p:sldLayoutId id="2147485384" r:id="rId9"/>
    <p:sldLayoutId id="2147485385" r:id="rId10"/>
    <p:sldLayoutId id="2147485386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E82AA-9E3E-40ED-80A5-901F411DA95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4CB5C-8FAF-4C74-834C-2E90D74FDCCC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tângulo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202B"/>
          </a:solidFill>
          <a:ln w="12700">
            <a:solidFill>
              <a:srgbClr val="B5271E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Freeform: Shape 31"/>
          <p:cNvSpPr/>
          <p:nvPr userDrawn="1"/>
        </p:nvSpPr>
        <p:spPr>
          <a:xfrm>
            <a:off x="-1" y="4115372"/>
            <a:ext cx="2784746" cy="2742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3969" y="21600"/>
                </a:lnTo>
                <a:lnTo>
                  <a:pt x="0" y="21600"/>
                </a:lnTo>
                <a:lnTo>
                  <a:pt x="7618" y="38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Freeform: Shape 25"/>
          <p:cNvSpPr/>
          <p:nvPr userDrawn="1"/>
        </p:nvSpPr>
        <p:spPr>
          <a:xfrm>
            <a:off x="2724422" y="2742626"/>
            <a:ext cx="3295210" cy="41455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11807" y="21600"/>
                </a:lnTo>
                <a:lnTo>
                  <a:pt x="0" y="21600"/>
                </a:lnTo>
                <a:lnTo>
                  <a:pt x="9784" y="38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alpha val="9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" name="Imagem 39" descr="Imagem 3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13922"/>
            <a:ext cx="2411435" cy="9309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8064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8" r:id="rId1"/>
    <p:sldLayoutId id="2147485329" r:id="rId2"/>
    <p:sldLayoutId id="2147485330" r:id="rId3"/>
    <p:sldLayoutId id="2147485331" r:id="rId4"/>
    <p:sldLayoutId id="2147485332" r:id="rId5"/>
    <p:sldLayoutId id="2147485333" r:id="rId6"/>
    <p:sldLayoutId id="2147485334" r:id="rId7"/>
    <p:sldLayoutId id="2147485335" r:id="rId8"/>
    <p:sldLayoutId id="2147485336" r:id="rId9"/>
    <p:sldLayoutId id="2147485337" r:id="rId10"/>
    <p:sldLayoutId id="214748533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dvAuto="0"/>
      <p:bldP spid="9" grpId="0" animBg="1" advAuto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248" y="-53164"/>
            <a:ext cx="3531752" cy="1705399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35C68-5206-4EFC-84B1-C666BCB2D07E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73F96-EC91-4B7F-A0CD-D3BD9CF45067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965BF2B2-62EB-467F-9C9F-5FF477713AE2}"/>
              </a:ext>
            </a:extLst>
          </p:cNvPr>
          <p:cNvSpPr txBox="1">
            <a:spLocks/>
          </p:cNvSpPr>
          <p:nvPr userDrawn="1"/>
        </p:nvSpPr>
        <p:spPr>
          <a:xfrm>
            <a:off x="9639300" y="182562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fld id="{3F856214-71B1-4003-9870-9BA3F9186470}" type="slidenum">
              <a:rPr lang="pt-BR" sz="16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‹nº›</a:t>
            </a:fld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0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40" r:id="rId1"/>
    <p:sldLayoutId id="2147485341" r:id="rId2"/>
    <p:sldLayoutId id="2147485342" r:id="rId3"/>
    <p:sldLayoutId id="2147485343" r:id="rId4"/>
    <p:sldLayoutId id="2147485344" r:id="rId5"/>
    <p:sldLayoutId id="2147485345" r:id="rId6"/>
    <p:sldLayoutId id="2147485346" r:id="rId7"/>
    <p:sldLayoutId id="2147485347" r:id="rId8"/>
    <p:sldLayoutId id="2147485348" r:id="rId9"/>
    <p:sldLayoutId id="2147485349" r:id="rId10"/>
    <p:sldLayoutId id="21474853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27993-C1D1-45A1-BC11-015E116422B2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DB766-4826-498C-B41C-FFBEA2384D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59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88" r:id="rId1"/>
    <p:sldLayoutId id="2147485389" r:id="rId2"/>
    <p:sldLayoutId id="2147485390" r:id="rId3"/>
    <p:sldLayoutId id="2147485391" r:id="rId4"/>
    <p:sldLayoutId id="2147485392" r:id="rId5"/>
    <p:sldLayoutId id="2147485393" r:id="rId6"/>
    <p:sldLayoutId id="2147485394" r:id="rId7"/>
    <p:sldLayoutId id="2147485395" r:id="rId8"/>
    <p:sldLayoutId id="2147485396" r:id="rId9"/>
    <p:sldLayoutId id="2147485397" r:id="rId10"/>
    <p:sldLayoutId id="21474853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utterstock_1733849612.jpg" descr="shutterstock_1733849612.jpg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C0D31-C9FE-4DC6-AB6F-EAD3C7B7D95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AD22E-A017-41C5-9C27-07F16DD1CBAD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248" y="-53164"/>
            <a:ext cx="3705923" cy="17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0" r:id="rId1"/>
    <p:sldLayoutId id="2147485401" r:id="rId2"/>
    <p:sldLayoutId id="2147485402" r:id="rId3"/>
    <p:sldLayoutId id="2147485403" r:id="rId4"/>
    <p:sldLayoutId id="2147485404" r:id="rId5"/>
    <p:sldLayoutId id="2147485405" r:id="rId6"/>
    <p:sldLayoutId id="2147485406" r:id="rId7"/>
    <p:sldLayoutId id="2147485407" r:id="rId8"/>
    <p:sldLayoutId id="2147485408" r:id="rId9"/>
    <p:sldLayoutId id="2147485409" r:id="rId10"/>
    <p:sldLayoutId id="21474854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425"/>
          <a:stretch/>
        </p:blipFill>
        <p:spPr>
          <a:xfrm>
            <a:off x="6067786" y="5274153"/>
            <a:ext cx="5432007" cy="1635802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33400" y="0"/>
            <a:ext cx="5432007" cy="5730737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4E70A-DB42-42A4-B6F4-089ABD7D516B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2579C-DA6F-4A2F-AFDE-F27C269352A5}" type="slidenum">
              <a:rPr lang="pt-BR" smtClean="0"/>
              <a:t>‹nº›</a:t>
            </a:fld>
            <a:endParaRPr lang="pt-BR"/>
          </a:p>
        </p:txBody>
      </p:sp>
      <p:pic>
        <p:nvPicPr>
          <p:cNvPr id="10" name="Imagem" descr="Imagem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8717" y="5312540"/>
            <a:ext cx="2652635" cy="10286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9582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6" r:id="rId1"/>
    <p:sldLayoutId id="2147485317" r:id="rId2"/>
    <p:sldLayoutId id="2147485318" r:id="rId3"/>
    <p:sldLayoutId id="2147485319" r:id="rId4"/>
    <p:sldLayoutId id="2147485320" r:id="rId5"/>
    <p:sldLayoutId id="2147485321" r:id="rId6"/>
    <p:sldLayoutId id="2147485322" r:id="rId7"/>
    <p:sldLayoutId id="2147485323" r:id="rId8"/>
    <p:sldLayoutId id="2147485324" r:id="rId9"/>
    <p:sldLayoutId id="2147485325" r:id="rId10"/>
    <p:sldLayoutId id="21474853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8C4F8-A316-4021-B38E-BEE5270150ED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011BE-1DB5-412C-8B6D-1F0D922C3B41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shutterstock_1414586843.jpg" descr="shutterstock_1414586843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248" y="-53164"/>
            <a:ext cx="3730535" cy="17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4" r:id="rId1"/>
    <p:sldLayoutId id="2147485425" r:id="rId2"/>
    <p:sldLayoutId id="2147485426" r:id="rId3"/>
    <p:sldLayoutId id="2147485427" r:id="rId4"/>
    <p:sldLayoutId id="2147485428" r:id="rId5"/>
    <p:sldLayoutId id="2147485429" r:id="rId6"/>
    <p:sldLayoutId id="2147485430" r:id="rId7"/>
    <p:sldLayoutId id="2147485431" r:id="rId8"/>
    <p:sldLayoutId id="2147485432" r:id="rId9"/>
    <p:sldLayoutId id="2147485433" r:id="rId10"/>
    <p:sldLayoutId id="21474854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0DA98-D419-4B24-B8B1-79242011D0A1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F5050-6A4A-4481-9099-FE03ADF12E2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shutterstock_1857873055.jpg" descr="shutterstock_1857873055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0248" y="-53164"/>
            <a:ext cx="3618838" cy="17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56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12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418" r:id="rId7"/>
    <p:sldLayoutId id="2147485419" r:id="rId8"/>
    <p:sldLayoutId id="2147485420" r:id="rId9"/>
    <p:sldLayoutId id="2147485421" r:id="rId10"/>
    <p:sldLayoutId id="21474854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5"/>
          <p:cNvSpPr/>
          <p:nvPr userDrawn="1"/>
        </p:nvSpPr>
        <p:spPr>
          <a:xfrm>
            <a:off x="-76200" y="-49198"/>
            <a:ext cx="12344400" cy="7010401"/>
          </a:xfrm>
          <a:prstGeom prst="rect">
            <a:avLst/>
          </a:prstGeom>
          <a:solidFill>
            <a:srgbClr val="D2202B">
              <a:alpha val="95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" name="Imagem 11"/>
          <p:cNvPicPr>
            <a:picLocks noChangeAspect="1"/>
          </p:cNvPicPr>
          <p:nvPr userDrawn="1"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1816" y="-170121"/>
            <a:ext cx="3298222" cy="1721513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E34C9-423B-47D6-B461-6BD43E3FD28C}" type="datetimeFigureOut">
              <a:rPr lang="pt-BR" smtClean="0"/>
              <a:t>27/10/2024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F5AE-CAF4-468E-A4C4-1F7DF9B5FD01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Text Placeholder 2"/>
          <p:cNvSpPr txBox="1"/>
          <p:nvPr userDrawn="1"/>
        </p:nvSpPr>
        <p:spPr>
          <a:xfrm>
            <a:off x="574475" y="1431315"/>
            <a:ext cx="3726446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b="1" dirty="0" err="1"/>
              <a:t>Execução</a:t>
            </a:r>
            <a:r>
              <a:rPr b="1" dirty="0"/>
              <a:t> da </a:t>
            </a:r>
            <a:r>
              <a:rPr b="1" dirty="0" err="1"/>
              <a:t>Pesquisa</a:t>
            </a:r>
            <a:endParaRPr b="1" dirty="0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064"/>
          <a:stretch/>
        </p:blipFill>
        <p:spPr>
          <a:xfrm>
            <a:off x="-685802" y="4366937"/>
            <a:ext cx="3298222" cy="265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264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4" r:id="rId1"/>
    <p:sldLayoutId id="2147485365" r:id="rId2"/>
    <p:sldLayoutId id="2147485366" r:id="rId3"/>
    <p:sldLayoutId id="2147485367" r:id="rId4"/>
    <p:sldLayoutId id="2147485368" r:id="rId5"/>
    <p:sldLayoutId id="2147485369" r:id="rId6"/>
    <p:sldLayoutId id="2147485370" r:id="rId7"/>
    <p:sldLayoutId id="2147485371" r:id="rId8"/>
    <p:sldLayoutId id="2147485372" r:id="rId9"/>
    <p:sldLayoutId id="2147485373" r:id="rId10"/>
    <p:sldLayoutId id="214748537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 advAuto="0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E2FE3F9-CFAF-4510-8194-F9B759404174}"/>
              </a:ext>
            </a:extLst>
          </p:cNvPr>
          <p:cNvSpPr txBox="1"/>
          <p:nvPr/>
        </p:nvSpPr>
        <p:spPr>
          <a:xfrm>
            <a:off x="179207" y="5972288"/>
            <a:ext cx="73780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pt-BR" sz="1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Número de Registro da Pesquisa: </a:t>
            </a:r>
            <a:r>
              <a:rPr lang="pt-BR" sz="1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Pesquisa registrada no TRE-AM sob o Nº AM-01302/2024 no dia 21/10/2024.</a:t>
            </a:r>
          </a:p>
          <a:p>
            <a:pPr>
              <a:spcBef>
                <a:spcPts val="300"/>
              </a:spcBef>
            </a:pPr>
            <a:r>
              <a:rPr lang="pt-BR" sz="1000" b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Estatístico Responsável: </a:t>
            </a:r>
            <a:r>
              <a:rPr lang="pt-BR" sz="1000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João Caldas do Lago Neto – Reg. CONRE 7117.</a:t>
            </a:r>
          </a:p>
          <a:p>
            <a:pPr>
              <a:spcBef>
                <a:spcPts val="300"/>
              </a:spcBef>
            </a:pPr>
            <a:r>
              <a:rPr lang="pt-BR" sz="1000" dirty="0">
                <a:solidFill>
                  <a:schemeClr val="bg1"/>
                </a:solidFill>
                <a:ea typeface="Verdana" panose="020B0604030504040204" pitchFamily="34" charset="0"/>
              </a:rPr>
              <a:t>Margem de erro e Intervalo de confiança: erro de 3,0% para mais ou menos em um nível de confiança de 95%.</a:t>
            </a:r>
            <a:endParaRPr lang="pt-BR" sz="1000" dirty="0">
              <a:solidFill>
                <a:schemeClr val="bg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278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8F891C79-ACC5-4A27-AC4D-41C5B10D2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4412" y="2689926"/>
            <a:ext cx="6324443" cy="315632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Dr. Afrânio Soares Filho	</a:t>
            </a:r>
          </a:p>
          <a:p>
            <a:pPr marL="342900" indent="-342900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Admª. Esp. Flávia </a:t>
            </a:r>
            <a:r>
              <a:rPr lang="pt-BR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Sausmikat</a:t>
            </a:r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Soares</a:t>
            </a:r>
          </a:p>
          <a:p>
            <a:pPr marL="342900" indent="-342900"/>
            <a:endParaRPr lang="pt-B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/>
            <a:r>
              <a:rPr lang="pt-BR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Estatístico responsável</a:t>
            </a:r>
          </a:p>
          <a:p>
            <a:pPr marL="342900" indent="-342900"/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João Caldas do Lago Neto</a:t>
            </a:r>
          </a:p>
          <a:p>
            <a:pPr marL="342900" indent="-342900"/>
            <a:r>
              <a:rPr lang="pt-BR" sz="1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Reg.CONRE</a:t>
            </a:r>
            <a:r>
              <a:rPr lang="pt-BR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7117</a:t>
            </a:r>
          </a:p>
          <a:p>
            <a:pPr marL="342900" indent="-342900"/>
            <a:endParaRPr lang="pt-B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/>
            <a:endParaRPr lang="pt-BR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>
            <a:extLst>
              <a:ext uri="{FF2B5EF4-FFF2-40B4-BE49-F238E27FC236}">
                <a16:creationId xmlns:a16="http://schemas.microsoft.com/office/drawing/2014/main" id="{C115AE2A-348B-4681-BD63-0DEF8938C5F8}"/>
              </a:ext>
            </a:extLst>
          </p:cNvPr>
          <p:cNvSpPr txBox="1"/>
          <p:nvPr/>
        </p:nvSpPr>
        <p:spPr>
          <a:xfrm>
            <a:off x="5894294" y="1791024"/>
            <a:ext cx="5729028" cy="3010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3600">
                <a:solidFill>
                  <a:srgbClr val="595959"/>
                </a:solidFill>
              </a:defRPr>
            </a:pPr>
            <a:r>
              <a:rPr lang="pt-BR" sz="3600" kern="0" dirty="0">
                <a:solidFill>
                  <a:srgbClr val="595959"/>
                </a:solidFill>
                <a:latin typeface="Poppins Regular"/>
                <a:sym typeface="Poppins Regular"/>
              </a:rPr>
              <a:t>Pesquisa Boca de Urna 2º Turno</a:t>
            </a: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3600">
                <a:solidFill>
                  <a:srgbClr val="595959"/>
                </a:solidFill>
              </a:defRPr>
            </a:pPr>
            <a:endParaRPr sz="3600" kern="0" dirty="0">
              <a:solidFill>
                <a:srgbClr val="595959"/>
              </a:solidFill>
              <a:latin typeface="Poppins Regular"/>
              <a:sym typeface="Poppins Regular"/>
            </a:endParaRPr>
          </a:p>
          <a:p>
            <a:pPr algn="ctr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rgbClr val="D3202C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r>
              <a:rPr lang="pt-BR" sz="3600" b="1" kern="0" dirty="0">
                <a:solidFill>
                  <a:srgbClr val="D3202C"/>
                </a:solidFill>
                <a:latin typeface="Poppins Regular" panose="00000500000000000000"/>
                <a:ea typeface="Poppins Bold"/>
                <a:cs typeface="Poppins Bold"/>
                <a:sym typeface="Poppins Bold"/>
              </a:rPr>
              <a:t>MANAUS - AM</a:t>
            </a:r>
          </a:p>
          <a:p>
            <a:pPr algn="ctr" fontAlgn="auto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500">
                <a:solidFill>
                  <a:srgbClr val="D3202C"/>
                </a:solidFill>
                <a:latin typeface="Poppins Bold"/>
                <a:ea typeface="Poppins Bold"/>
                <a:cs typeface="Poppins Bold"/>
                <a:sym typeface="Poppins Bold"/>
              </a:defRPr>
            </a:pPr>
            <a:endParaRPr sz="2000" kern="0" dirty="0">
              <a:solidFill>
                <a:srgbClr val="595959"/>
              </a:solidFill>
              <a:latin typeface="Poppins Regular"/>
              <a:sym typeface="Poppins Regular"/>
            </a:endParaRPr>
          </a:p>
          <a:p>
            <a:pPr algn="ctr" fontAlgn="auto" hangingPunct="0">
              <a:spcBef>
                <a:spcPts val="0"/>
              </a:spcBef>
              <a:spcAft>
                <a:spcPts val="0"/>
              </a:spcAft>
              <a:defRPr sz="2000">
                <a:solidFill>
                  <a:srgbClr val="595959"/>
                </a:solidFill>
              </a:defRPr>
            </a:pPr>
            <a:r>
              <a:rPr lang="pt-BR" sz="2000" kern="0" dirty="0">
                <a:solidFill>
                  <a:srgbClr val="595959"/>
                </a:solidFill>
                <a:latin typeface="Poppins Regular"/>
                <a:sym typeface="Poppins Regular"/>
              </a:rPr>
              <a:t>27/10/2024</a:t>
            </a:r>
            <a:endParaRPr sz="2000" kern="0" dirty="0">
              <a:solidFill>
                <a:srgbClr val="595959"/>
              </a:solidFill>
              <a:latin typeface="Poppins Regular"/>
              <a:sym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92845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AB6560-7E32-4EF7-832B-508440747443}"/>
              </a:ext>
            </a:extLst>
          </p:cNvPr>
          <p:cNvSpPr txBox="1"/>
          <p:nvPr/>
        </p:nvSpPr>
        <p:spPr>
          <a:xfrm>
            <a:off x="267869" y="468044"/>
            <a:ext cx="7339407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defRPr sz="4000">
                <a:solidFill>
                  <a:srgbClr val="D2202B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Escopo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584E8D-068C-4D5A-BAC9-1185E4F2B4C7}"/>
              </a:ext>
            </a:extLst>
          </p:cNvPr>
          <p:cNvSpPr txBox="1"/>
          <p:nvPr/>
        </p:nvSpPr>
        <p:spPr>
          <a:xfrm>
            <a:off x="267865" y="1778956"/>
            <a:ext cx="11538649" cy="1338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pt-BR" sz="1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METODOLOGIA DE PESQUISA: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Método </a:t>
            </a:r>
            <a:r>
              <a:rPr lang="pt-BR" sz="10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pt-BR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amostral, abordagem quantitativa, natureza descritiva, periodicidade </a:t>
            </a:r>
            <a:r>
              <a:rPr lang="pt-BR" sz="10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adhoc</a:t>
            </a:r>
            <a:r>
              <a:rPr lang="pt-BR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transversal. Universo: eleitores residentes em Manaus, domiciliados em bairros localizados na área urbana do município. Pesquisa de campo: coleta de dados primários. Amostragem: não probabilística, com amostra estratificada por cotas. Instrumento de Coleta dos dados: questionário estruturado digitalmente, aplicado de modo presencial por entrevista presencial </a:t>
            </a:r>
            <a:r>
              <a:rPr lang="pt-BR" sz="10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 </a:t>
            </a:r>
            <a:r>
              <a:rPr lang="pt-BR" sz="10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pt-BR" sz="1000" i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10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 </a:t>
            </a:r>
            <a:r>
              <a:rPr lang="pt-BR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coletado em PDA, de propriedade da empresa. O mesmo sistema usado para coletar dados, também permite a visualização das rotas percorridas pelos pesquisadores ao registrar as coordenadas geográficas de cada local onde ocorreu a entrevista, assim como a data de hora de início e finalização da aplicação. Os dados coletados foram descarregados dos PDAs para o sistema interno de controle da empresa. Tratamento dos dados: estatística descritiva (média, mediana, desvio-padrão), análise de normalidade (</a:t>
            </a:r>
            <a:r>
              <a:rPr lang="pt-BR" sz="10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skewness</a:t>
            </a:r>
            <a:r>
              <a:rPr lang="pt-BR" sz="10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10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curtosis</a:t>
            </a:r>
            <a:r>
              <a:rPr lang="pt-BR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 análises uni e multivariadas.</a:t>
            </a: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40F67F4-8C12-4B0A-BB9A-13E48E2F0BD5}"/>
              </a:ext>
            </a:extLst>
          </p:cNvPr>
          <p:cNvSpPr txBox="1"/>
          <p:nvPr/>
        </p:nvSpPr>
        <p:spPr>
          <a:xfrm>
            <a:off x="267865" y="3211084"/>
            <a:ext cx="11538649" cy="314425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2. </a:t>
            </a:r>
            <a:r>
              <a:rPr lang="pt-BR" sz="1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PLANO AMOSTRAL E PONDERAÇÃO QUANTO A GÊNERO, IDADE, GRAU DE INSTRUÇÃO E NÍVEL ECONÔMICO DO ENTREVISTADO; INTERVALO DE CONFIANÇA E MARGEM DE ERRO: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O universo da pesquisa foram os eleitores da área urbana de Manaus, os quais de acordo com o TRE AM - Tribunal Regional Eleitoral do Estado do Amazonas, são 1.433.972 (atualizado em 18/10/2024, às 13:36hs) os eleitores aptos a votar na área urbana de Manaus/AM. Para obter um erro amostral de mais ou menos 3% para um nível de confiança de 95%, o tamanho da amostra foi de 1.069 indivíduos. A pesquisa foi aplicada nas 13 (treze</a:t>
            </a: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zonas eleitorais de Manaus distribuída por meio da técnica PPT - Probabilidade Proporcional ao Tamanho, conforme a proporção do eleitorado por zona eleitoral, gênero, idade, grau de instrução e nível econômico, cujas ponderações estão descritas a seguir. Para calcular e organizar a distribuição da amostra total (1.069 indivíduos eleitores no município de Manaus-AM) foi utilizado o </a:t>
            </a:r>
            <a:r>
              <a:rPr lang="pt-BR" sz="1000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Software </a:t>
            </a:r>
            <a:r>
              <a:rPr lang="pt-BR" sz="1000" i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Sphinx</a:t>
            </a: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na função ponderação pelo critério PPT. Desta forma foram estimadas as frequências absolutas (ao lado de suas respectivas frequências relativas, com base em fontes oficiais publicadas), de acordo com a sua proporção na amostra desejada. A amostra foi proporcional ao universo, conforme sua representatividade em cada zona eleitoral de Manaus, sendo distribuída em:</a:t>
            </a:r>
            <a:r>
              <a:rPr lang="pt-BR" sz="1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1ª ZONA ELEITORAL 74 (6,90%), 2ª ZONA ELEITORAL 69 (6,43%), 31ª ZONA ELEITORAL 61 (5,71%), 32ª ZONA ELEITORAL 90 (8,39%), 37ª ZONA ELEITORAL 72 (6,75%), 40ª ZONA ELEITORAL 90 (8,42%), 58ª ZONA ELEITORAL 89 (8,33%), 59ª ZONA ELEITORAL 80 (7,49%), 62ª ZONA ELEITORAL 101 (9,47%), 63ª ZONA ELEITORAL 99 (9,25%), 65ª ZONA ELEITORAL 94 (8,81%), 68ª ZONA ELEITORAL 66 (6,17%) e 70ª ZONA ELEITORAL 84 (7,90%), no TOTAL de 1.069 (100%). </a:t>
            </a:r>
            <a:r>
              <a:rPr lang="pt-BR" sz="1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Fonte TRE-AM, 18/10/2024</a:t>
            </a: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Ponderação: Gênero Masculino 47,20% (505) e Feminino 52,80% (564) deixando-se opção “outros” para os casos específicos. </a:t>
            </a:r>
            <a:r>
              <a:rPr lang="pt-BR" sz="1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Fonte TRE-AM, 18/10/2024</a:t>
            </a: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Ponderação: Faixa Etária foi de 16 a 24 anos 15,92% (170), de 25 a 34 anos 23,17% (248), de 35 a 44 anos 22,41% (239), de 45 a 59 anos 24,50% (262) e Igual ou superior a 60 anos 14,00% (150). </a:t>
            </a:r>
            <a:r>
              <a:rPr lang="pt-BR" sz="1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Fonte TRE-AM, 18/10/2024</a:t>
            </a: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Ponderação: Grau de Instrução foi de Analfabetos ou Lê e Escreve 2,94% (31), de Ensino Fundamental Completo/ Incompleto 19,90% (213), de Ensino Médio Completo/ Incompleto 55,62% (595), de Ensino Superior Completo/ Incompleto 21,55% (230), </a:t>
            </a:r>
            <a:r>
              <a:rPr lang="pt-BR" sz="1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Fonte TRE-AM, 18/10/2024</a:t>
            </a: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Ponderação: Nível Econômico: Economicamente ativo (PEA): 61,4% (656) e Não Economicamente ativo (PNEA): 38,6% (413). Fonte IBGE/ PNADC 2ºT/2024.</a:t>
            </a:r>
          </a:p>
        </p:txBody>
      </p:sp>
    </p:spTree>
    <p:extLst>
      <p:ext uri="{BB962C8B-B14F-4D97-AF65-F5344CB8AC3E}">
        <p14:creationId xmlns:p14="http://schemas.microsoft.com/office/powerpoint/2010/main" val="38122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0AB6560-7E32-4EF7-832B-508440747443}"/>
              </a:ext>
            </a:extLst>
          </p:cNvPr>
          <p:cNvSpPr txBox="1"/>
          <p:nvPr/>
        </p:nvSpPr>
        <p:spPr>
          <a:xfrm>
            <a:off x="267869" y="468044"/>
            <a:ext cx="7339407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defRPr sz="4000">
                <a:solidFill>
                  <a:srgbClr val="D2202B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Escopo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584E8D-068C-4D5A-BAC9-1185E4F2B4C7}"/>
              </a:ext>
            </a:extLst>
          </p:cNvPr>
          <p:cNvSpPr txBox="1"/>
          <p:nvPr/>
        </p:nvSpPr>
        <p:spPr>
          <a:xfrm>
            <a:off x="267866" y="1917021"/>
            <a:ext cx="11538649" cy="1174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</a:t>
            </a:r>
            <a:r>
              <a:rPr lang="pt-BR" sz="1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SISTEMA INTERNO DE CONTROLE E VERIFICAÇÃO, CONFERÊNCIA E FISCALIZAÇÃO DA COLETA DE DADOS E DO TRABALHO DE CAMPO: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entrevistas foram realizadas no dia </a:t>
            </a:r>
            <a:r>
              <a:rPr lang="pt-BR" sz="10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27/10/24</a:t>
            </a:r>
            <a:r>
              <a:rPr lang="pt-BR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pt-BR" sz="10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loco </a:t>
            </a:r>
            <a:r>
              <a:rPr lang="pt-BR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presencialmente nos colégios eleitorais selecionados em cada zona eleitoral por um total de 25 pesquisadores de campo, sob supervisão de 3 coordenadores de equipes subordinados ao Setor de Coleta de Dados da </a:t>
            </a:r>
            <a:r>
              <a:rPr lang="pt-BR" sz="10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</a:t>
            </a:r>
            <a:r>
              <a:rPr lang="pt-BR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Primeiramente, o controle de qualidade excluiu os questionários sem preenchimento ou avaliados como incoerências e procedendo descarte nos que julgou incompletos ou incoerentes. Em uma segunda etapa, se necessário, houve a correção dos dados digitados, </a:t>
            </a:r>
            <a:r>
              <a:rPr lang="pt-BR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também </a:t>
            </a:r>
            <a:r>
              <a:rPr lang="pt-BR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variáveis correlatas foram cruzadas. </a:t>
            </a:r>
            <a:r>
              <a:rPr lang="pt-BR" sz="10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questionários que apresentaram inconsistências ou anormalidades, detectados segundo a distância de </a:t>
            </a:r>
            <a:r>
              <a:rPr lang="pt-BR" sz="1000" i="1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Mahalanobis</a:t>
            </a:r>
            <a:r>
              <a:rPr lang="pt-BR" sz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foram excluídos e substituídos por outros com o mesmo perfil, coletados como excedente em rotas ou pelo procedimento de reposição de cotas.</a:t>
            </a: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BF1C874-8D5A-4C20-B4A3-D05D812FF189}"/>
              </a:ext>
            </a:extLst>
          </p:cNvPr>
          <p:cNvSpPr txBox="1"/>
          <p:nvPr/>
        </p:nvSpPr>
        <p:spPr>
          <a:xfrm>
            <a:off x="267865" y="3281081"/>
            <a:ext cx="11538649" cy="2583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</a:t>
            </a:r>
            <a:r>
              <a:rPr lang="pt-BR" sz="1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DADOS RELATIVOS AO MUNICÍPIO E BAIRROS ABRANGIDOS PELA PESQUISA. NA AUSÊNCIA DE DELIMITAÇÃO DO BAIRRO, SERÁ IDENTIFICADA A ÁREA EM QUE FOI REALIZADA A PESQUISA (CONFORME §7º. DO ART. 1º. DA RESOLUÇÃO-TSE Nº. 23.600/2019), ATÉ O DIA SEGUINTE A PUBLICAÇÃO DA PESQUISA, SERÁ ELE COMPLEMENTADO COM OS DADOS RELATIVOS AOS BAIRROS ABRANGIDOS; NA AUSÊNCIA DE DELIMITAÇÃO DO BAIRRO, SERÁ IDENTIFICADA A ÁREA EM QUE FOI REALIZADA):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1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área de abrangência da coleta foi a área urbana da cidade de Manaus no Amazonas. </a:t>
            </a: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amostra foi proporcional ao universo, conforme sua representatividade em cada zona eleitoral , sendo distribuída em:</a:t>
            </a:r>
            <a:r>
              <a:rPr lang="pt-BR" sz="100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1ª ZONA ELEITORAL 74 (6,90%), 2ª ZONA ELEITORAL 69 (6,43%), 31ª ZONA ELEITORAL 61 (5,71%), 32ª ZONA ELEITORAL 90 (8,39%), 37ª ZONA ELEITORAL 72 (6,75%), 40ª ZONA ELEITORAL 90 (8,42%), 58ª ZONA ELEITORAL 89 (8,33%), 59ª ZONA ELEITORAL 80 (7,49%), 62ª ZONA ELEITORAL 101 (9,47%), 63ª ZONA ELEITORAL 99 (9,25%), 65ª ZONA ELEITORAL 94 (8,81%), 68ª ZONA ELEITORAL 66 (6,17%) e 70ª ZONA ELEITORAL 84 (7,90%), no TOTAL de 1.069 (100%) </a:t>
            </a:r>
            <a:r>
              <a:rPr lang="pt-BR" sz="1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Fonte TRE-AM, 18/10/2024</a:t>
            </a:r>
            <a:r>
              <a:rPr lang="pt-BR" sz="1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t-BR" sz="1000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r>
              <a:rPr lang="pt-BR" sz="1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5. Estatístico responsável – </a:t>
            </a: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João Caldas do Lago Neto – Registro CONRE: 7117.</a:t>
            </a:r>
          </a:p>
          <a:p>
            <a:pPr algn="just">
              <a:spcBef>
                <a:spcPts val="300"/>
              </a:spcBef>
            </a:pPr>
            <a:r>
              <a:rPr lang="pt-BR" sz="1000" b="1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6. REGISTRO TRE/AM – </a:t>
            </a: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pesquisa foi registrada no TRE-AM sob o </a:t>
            </a: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Nº AM-01302/2024 no dia 21/10/2024</a:t>
            </a:r>
            <a:r>
              <a:rPr lang="pt-BR" sz="1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Todas as informações sobre esta pesquisa podem ser consultadas no site do TRE/AM pelo número do registro.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1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5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561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>
            <a:extLst>
              <a:ext uri="{FF2B5EF4-FFF2-40B4-BE49-F238E27FC236}">
                <a16:creationId xmlns:a16="http://schemas.microsoft.com/office/drawing/2014/main" id="{3999BAE7-2D46-44D6-9965-9382124E9A29}"/>
              </a:ext>
            </a:extLst>
          </p:cNvPr>
          <p:cNvSpPr txBox="1"/>
          <p:nvPr/>
        </p:nvSpPr>
        <p:spPr>
          <a:xfrm>
            <a:off x="5617387" y="1950871"/>
            <a:ext cx="6332876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ctr">
              <a:defRPr sz="3600">
                <a:solidFill>
                  <a:srgbClr val="595959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lang="pt-BR" kern="0" dirty="0">
                <a:latin typeface="Verdana" panose="020B0604030504040204" pitchFamily="34" charset="0"/>
                <a:ea typeface="Verdana" panose="020B0604030504040204" pitchFamily="34" charset="0"/>
                <a:sym typeface="Poppins Regular"/>
              </a:rPr>
              <a:t>Eleições Municipais 2024 2º Turno</a:t>
            </a:r>
            <a:endParaRPr kern="0" dirty="0">
              <a:latin typeface="Verdana" panose="020B0604030504040204" pitchFamily="34" charset="0"/>
              <a:ea typeface="Verdana" panose="020B0604030504040204" pitchFamily="34" charset="0"/>
              <a:sym typeface="Poppins Regular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14779-8482-4C63-A4CE-967611C5E911}"/>
              </a:ext>
            </a:extLst>
          </p:cNvPr>
          <p:cNvSpPr txBox="1"/>
          <p:nvPr/>
        </p:nvSpPr>
        <p:spPr>
          <a:xfrm>
            <a:off x="5328826" y="3151196"/>
            <a:ext cx="6332876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2200">
                <a:solidFill>
                  <a:srgbClr val="D2202B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0" cap="none" spc="0" normalizeH="0" baseline="0" noProof="0" dirty="0">
                <a:ln>
                  <a:noFill/>
                </a:ln>
                <a:solidFill>
                  <a:srgbClr val="D220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Poppins Bold"/>
              </a:rPr>
              <a:t>Intenção de voto para Prefeito(a) </a:t>
            </a:r>
            <a:r>
              <a:rPr kumimoji="0" lang="pt-BR" sz="3200" b="1" i="0" u="none" strike="noStrike" kern="0" cap="none" spc="0" normalizeH="0" noProof="0" dirty="0">
                <a:ln>
                  <a:noFill/>
                </a:ln>
                <a:solidFill>
                  <a:srgbClr val="D2202B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Poppins Bold"/>
              </a:rPr>
              <a:t>de Manaus-Am</a:t>
            </a: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D2202B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Poppins Bold"/>
            </a:endParaRPr>
          </a:p>
        </p:txBody>
      </p:sp>
    </p:spTree>
    <p:extLst>
      <p:ext uri="{BB962C8B-B14F-4D97-AF65-F5344CB8AC3E}">
        <p14:creationId xmlns:p14="http://schemas.microsoft.com/office/powerpoint/2010/main" val="297245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A5D4D20-56EC-4997-B5EF-2CDD1A947E39}"/>
              </a:ext>
            </a:extLst>
          </p:cNvPr>
          <p:cNvSpPr txBox="1"/>
          <p:nvPr/>
        </p:nvSpPr>
        <p:spPr>
          <a:xfrm>
            <a:off x="343431" y="643175"/>
            <a:ext cx="7859276" cy="738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>
              <a:defRPr sz="4000">
                <a:solidFill>
                  <a:srgbClr val="D2202B"/>
                </a:solidFill>
                <a:latin typeface="Poppins Bold"/>
                <a:ea typeface="Poppins Bold"/>
                <a:cs typeface="Poppins Bold"/>
                <a:sym typeface="Poppins Bold"/>
              </a:defRPr>
            </a:lvl1pPr>
          </a:lstStyle>
          <a:p>
            <a:r>
              <a: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Intenção de voto p/Prefeito(a) 2024</a:t>
            </a:r>
          </a:p>
          <a:p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 quem o(a) </a:t>
            </a:r>
            <a:r>
              <a:rPr lang="pt-BR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sr</a:t>
            </a:r>
            <a:r>
              <a:rPr lang="pt-BR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(a) votou para prefeito de Manaus no 2º turno?</a:t>
            </a:r>
            <a:endParaRPr lang="pt-BR" sz="1200" i="1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C4E4426-C4EE-4277-A315-58C4E8F9E8E1}"/>
              </a:ext>
            </a:extLst>
          </p:cNvPr>
          <p:cNvSpPr txBox="1"/>
          <p:nvPr/>
        </p:nvSpPr>
        <p:spPr>
          <a:xfrm>
            <a:off x="192654" y="6120206"/>
            <a:ext cx="73780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Número de Registro da Pesquisa: 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Pesquisa registrada no TRE-AM sob o Nº AM-01302/2024 no dia 21/10/2024.</a:t>
            </a:r>
          </a:p>
          <a:p>
            <a:pPr>
              <a:spcBef>
                <a:spcPts val="300"/>
              </a:spcBef>
            </a:pPr>
            <a:r>
              <a:rPr lang="pt-BR" sz="1000" b="1" dirty="0">
                <a:ea typeface="Verdana" panose="020B0604030504040204" pitchFamily="34" charset="0"/>
                <a:cs typeface="Verdana" panose="020B0604030504040204" pitchFamily="34" charset="0"/>
              </a:rPr>
              <a:t>Estatístico Responsável: 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João Caldas do Lago Neto – </a:t>
            </a:r>
            <a:r>
              <a:rPr lang="pt-BR" sz="1000" dirty="0" err="1">
                <a:ea typeface="Verdana" panose="020B0604030504040204" pitchFamily="34" charset="0"/>
                <a:cs typeface="Verdana" panose="020B0604030504040204" pitchFamily="34" charset="0"/>
              </a:rPr>
              <a:t>Reg.CONRE</a:t>
            </a:r>
            <a:r>
              <a:rPr lang="pt-BR" sz="1000" dirty="0">
                <a:ea typeface="Verdana" panose="020B0604030504040204" pitchFamily="34" charset="0"/>
                <a:cs typeface="Verdana" panose="020B0604030504040204" pitchFamily="34" charset="0"/>
              </a:rPr>
              <a:t> 7117</a:t>
            </a:r>
          </a:p>
          <a:p>
            <a:pPr>
              <a:spcBef>
                <a:spcPts val="300"/>
              </a:spcBef>
            </a:pPr>
            <a:r>
              <a:rPr lang="pt-BR" sz="1000" dirty="0">
                <a:ea typeface="Verdana" panose="020B0604030504040204" pitchFamily="34" charset="0"/>
              </a:rPr>
              <a:t>Margem de erro e Intervalo de confiança : erro de 3,0% para mais ou menos em um nível de confiança de 95%.</a:t>
            </a:r>
            <a:endParaRPr lang="pt-BR" sz="1000" dirty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BB3BB1A-5BA3-48F3-9889-16AA5CB0CF87}"/>
              </a:ext>
            </a:extLst>
          </p:cNvPr>
          <p:cNvSpPr txBox="1"/>
          <p:nvPr/>
        </p:nvSpPr>
        <p:spPr>
          <a:xfrm>
            <a:off x="5903346" y="6535704"/>
            <a:ext cx="6096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8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Fonte</a:t>
            </a:r>
            <a:r>
              <a:rPr lang="pt-BR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Poppins Bold"/>
                <a:sym typeface="Poppins Bold"/>
              </a:rPr>
              <a:t>:</a:t>
            </a:r>
            <a:r>
              <a:rPr lang="pt-BR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800" i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Action</a:t>
            </a:r>
            <a:r>
              <a:rPr lang="pt-BR" sz="8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27/10/2024. Amostra total dos entrevistados.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10B3B36-3DFD-4067-A387-F565F880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31" y="1777162"/>
            <a:ext cx="10652081" cy="421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14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6"/>
          <p:cNvSpPr txBox="1"/>
          <p:nvPr/>
        </p:nvSpPr>
        <p:spPr>
          <a:xfrm>
            <a:off x="5528559" y="2485391"/>
            <a:ext cx="5921951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3600">
                <a:solidFill>
                  <a:srgbClr val="595959"/>
                </a:solidFill>
              </a:defRPr>
            </a:lvl1pPr>
          </a:lstStyle>
          <a:p>
            <a:pPr fontAlgn="auto" hangingPunct="0">
              <a:spcBef>
                <a:spcPts val="0"/>
              </a:spcBef>
              <a:spcAft>
                <a:spcPts val="0"/>
              </a:spcAft>
            </a:pPr>
            <a:r>
              <a:rPr kern="0" dirty="0" err="1">
                <a:latin typeface="Verdana" panose="020B0604030504040204" pitchFamily="34" charset="0"/>
                <a:ea typeface="Verdana" panose="020B0604030504040204" pitchFamily="34" charset="0"/>
                <a:sym typeface="Poppins Regular"/>
              </a:rPr>
              <a:t>Responsabilidade</a:t>
            </a:r>
            <a:r>
              <a:rPr kern="0" dirty="0">
                <a:latin typeface="Verdana" panose="020B0604030504040204" pitchFamily="34" charset="0"/>
                <a:ea typeface="Verdana" panose="020B0604030504040204" pitchFamily="34" charset="0"/>
                <a:sym typeface="Poppins Regular"/>
              </a:rPr>
              <a:t> </a:t>
            </a:r>
            <a:r>
              <a:rPr kern="0" dirty="0" err="1">
                <a:latin typeface="Verdana" panose="020B0604030504040204" pitchFamily="34" charset="0"/>
                <a:ea typeface="Verdana" panose="020B0604030504040204" pitchFamily="34" charset="0"/>
                <a:sym typeface="Poppins Regular"/>
              </a:rPr>
              <a:t>Técnica</a:t>
            </a:r>
            <a:endParaRPr kern="0" dirty="0">
              <a:latin typeface="Verdana" panose="020B0604030504040204" pitchFamily="34" charset="0"/>
              <a:ea typeface="Verdana" panose="020B0604030504040204" pitchFamily="34" charset="0"/>
              <a:sym typeface="Poppi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246560587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6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1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7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9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0_Personalizar design">
  <a:themeElements>
    <a:clrScheme name="Vermelh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98056</TotalTime>
  <Words>1346</Words>
  <Application>Microsoft Office PowerPoint</Application>
  <PresentationFormat>Widescreen</PresentationFormat>
  <Paragraphs>37</Paragraphs>
  <Slides>11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10</vt:i4>
      </vt:variant>
      <vt:variant>
        <vt:lpstr>Títulos de slides</vt:lpstr>
      </vt:variant>
      <vt:variant>
        <vt:i4>11</vt:i4>
      </vt:variant>
    </vt:vector>
  </HeadingPairs>
  <TitlesOfParts>
    <vt:vector size="28" baseType="lpstr">
      <vt:lpstr>Arial</vt:lpstr>
      <vt:lpstr>Calibri</vt:lpstr>
      <vt:lpstr>Calibri Light</vt:lpstr>
      <vt:lpstr>Poppins Bold</vt:lpstr>
      <vt:lpstr>Poppins Light</vt:lpstr>
      <vt:lpstr>Poppins Regular</vt:lpstr>
      <vt:lpstr>Verdana</vt:lpstr>
      <vt:lpstr>Personalizar design</vt:lpstr>
      <vt:lpstr>10_Personalizar design</vt:lpstr>
      <vt:lpstr>11_Personalizar design</vt:lpstr>
      <vt:lpstr>17_Personalizar design</vt:lpstr>
      <vt:lpstr>1_Personalizar design</vt:lpstr>
      <vt:lpstr>19_Personalizar design</vt:lpstr>
      <vt:lpstr>3_Personalizar design</vt:lpstr>
      <vt:lpstr>2_Personalizar design</vt:lpstr>
      <vt:lpstr>20_Personalizar design</vt:lpstr>
      <vt:lpstr>16_Personalizar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ACTION PESQUISAS DE MERCADO</dc:creator>
  <cp:lastModifiedBy>Flavia Soares</cp:lastModifiedBy>
  <cp:revision>10314</cp:revision>
  <cp:lastPrinted>2022-04-11T19:14:20Z</cp:lastPrinted>
  <dcterms:created xsi:type="dcterms:W3CDTF">2009-09-07T17:02:39Z</dcterms:created>
  <dcterms:modified xsi:type="dcterms:W3CDTF">2024-10-27T19:49:33Z</dcterms:modified>
</cp:coreProperties>
</file>